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6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hp+m3+GRTIReYQIzbuAUfnN1mQ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2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8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28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9" name="Google Shape;59;p28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8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8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8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8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8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28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" name="Google Shape;66;p28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8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28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" name="Google Shape;69;p28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8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8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2" name="Google Shape;72;p28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8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4" name="Google Shape;74;p28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8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8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7" name="Google Shape;77;p28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8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8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28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8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28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8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4" name="Google Shape;84;p28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8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28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8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8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8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28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1" name="Google Shape;91;p28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8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3" name="Google Shape;93;p28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28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8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6" name="Google Shape;96;p28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8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8" name="Google Shape;98;p28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8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8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1" name="Google Shape;101;p28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8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28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8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8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28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7" name="Google Shape;107;p28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8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8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0" name="Google Shape;110;p28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8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2" name="Google Shape;112;p28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8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dt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9"/>
          <p:cNvSpPr>
            <a:spLocks noGrp="1"/>
          </p:cNvSpPr>
          <p:nvPr>
            <p:ph type="pic" idx="2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72" name="Google Shape;172;p39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3" name="Google Shape;173;p3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0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40"/>
          <p:cNvSpPr txBox="1">
            <a:spLocks noGrp="1"/>
          </p:cNvSpPr>
          <p:nvPr>
            <p:ph type="body" idx="1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4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1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1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5" name="Google Shape;185;p41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6" name="Google Shape;186;p4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4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41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90" name="Google Shape;190;p41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2"/>
          <p:cNvSpPr txBox="1">
            <a:spLocks noGrp="1"/>
          </p:cNvSpPr>
          <p:nvPr>
            <p:ph type="body" idx="1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94" name="Google Shape;194;p4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3"/>
          <p:cNvSpPr txBox="1"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43"/>
          <p:cNvSpPr txBox="1">
            <a:spLocks noGrp="1"/>
          </p:cNvSpPr>
          <p:nvPr>
            <p:ph type="body" idx="2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43"/>
          <p:cNvSpPr txBox="1">
            <a:spLocks noGrp="1"/>
          </p:cNvSpPr>
          <p:nvPr>
            <p:ph type="body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2" name="Google Shape;202;p43"/>
          <p:cNvSpPr txBox="1">
            <a:spLocks noGrp="1"/>
          </p:cNvSpPr>
          <p:nvPr>
            <p:ph type="body" idx="4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3" name="Google Shape;203;p43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4" name="Google Shape;204;p43"/>
          <p:cNvSpPr txBox="1">
            <a:spLocks noGrp="1"/>
          </p:cNvSpPr>
          <p:nvPr>
            <p:ph type="body" idx="6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5" name="Google Shape;205;p4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4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4"/>
          <p:cNvSpPr txBox="1"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1" name="Google Shape;211;p44"/>
          <p:cNvSpPr>
            <a:spLocks noGrp="1"/>
          </p:cNvSpPr>
          <p:nvPr>
            <p:ph type="pic" idx="2"/>
          </p:nvPr>
        </p:nvSpPr>
        <p:spPr>
          <a:xfrm>
            <a:off x="1141413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2" name="Google Shape;212;p44"/>
          <p:cNvSpPr txBox="1">
            <a:spLocks noGrp="1"/>
          </p:cNvSpPr>
          <p:nvPr>
            <p:ph type="body" idx="3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3" name="Google Shape;213;p44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4" name="Google Shape;214;p44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5" name="Google Shape;215;p44"/>
          <p:cNvSpPr txBox="1">
            <a:spLocks noGrp="1"/>
          </p:cNvSpPr>
          <p:nvPr>
            <p:ph type="body" idx="6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6" name="Google Shape;216;p44"/>
          <p:cNvSpPr txBox="1">
            <a:spLocks noGrp="1"/>
          </p:cNvSpPr>
          <p:nvPr>
            <p:ph type="body" idx="7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7" name="Google Shape;217;p44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8" name="Google Shape;218;p44"/>
          <p:cNvSpPr txBox="1">
            <a:spLocks noGrp="1"/>
          </p:cNvSpPr>
          <p:nvPr>
            <p:ph type="body" idx="9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9" name="Google Shape;219;p4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4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5"/>
          <p:cNvSpPr txBox="1">
            <a:spLocks noGrp="1"/>
          </p:cNvSpPr>
          <p:nvPr>
            <p:ph type="body" idx="1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4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4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>
            <a:spLocks noGrp="1"/>
          </p:cNvSpPr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46"/>
          <p:cNvSpPr txBox="1">
            <a:spLocks noGrp="1"/>
          </p:cNvSpPr>
          <p:nvPr>
            <p:ph type="body" idx="1"/>
          </p:nvPr>
        </p:nvSpPr>
        <p:spPr>
          <a:xfrm rot="5400000">
            <a:off x="2424905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4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4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4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32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3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>
            <a:spLocks noGrp="1"/>
          </p:cNvSpPr>
          <p:nvPr>
            <p:ph type="pic" idx="2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21" name="Google Shape;121;p29"/>
          <p:cNvSpPr txBox="1">
            <a:spLocks noGrp="1"/>
          </p:cNvSpPr>
          <p:nvPr>
            <p:ph type="body" idx="1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3"/>
          <p:cNvSpPr txBox="1"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3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3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5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5"/>
          <p:cNvSpPr txBox="1"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47" name="Google Shape;147;p35"/>
          <p:cNvSpPr txBox="1">
            <a:spLocks noGrp="1"/>
          </p:cNvSpPr>
          <p:nvPr>
            <p:ph type="body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35"/>
          <p:cNvSpPr txBox="1">
            <a:spLocks noGrp="1"/>
          </p:cNvSpPr>
          <p:nvPr>
            <p:ph type="body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49" name="Google Shape;149;p35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8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38"/>
          <p:cNvSpPr txBox="1">
            <a:spLocks noGrp="1"/>
          </p:cNvSpPr>
          <p:nvPr>
            <p:ph type="body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6" name="Google Shape;166;p3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7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oogle Shape;12;p27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3" name="Google Shape;13;p27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7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7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7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7" name="Google Shape;17;p27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7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27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0" name="Google Shape;20;p27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7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7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27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" name="Google Shape;24;p27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5" name="Google Shape;25;p27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" name="Google Shape;26;p27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27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8" name="Google Shape;28;p27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7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7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27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7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" name="Google Shape;33;p27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7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27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6" name="Google Shape;36;p27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7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7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" name="Google Shape;39;p27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40;p27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41" name="Google Shape;41;p27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2" name="Google Shape;42;p27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7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7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27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7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" name="Google Shape;47;p27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7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9" name="Google Shape;49;p27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7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2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4" name="Google Shape;54;p2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5" name="Google Shape;55;p2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1" descr="\\DROBO-FS\QuickDrops\JB\PPTX NG\Droplets\LightingOverlay.png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3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37" name="Google Shape;237;p3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238" name="Google Shape;238;p31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2" name="Google Shape;242;p3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4" name="Google Shape;244;p3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5" name="Google Shape;245;p3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8" name="Google Shape;248;p3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" name="Google Shape;249;p3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3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1" name="Google Shape;251;p3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2" name="Google Shape;252;p3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3" name="Google Shape;253;p3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1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6" name="Google Shape;256;p3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8" name="Google Shape;258;p3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0" name="Google Shape;260;p3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1" name="Google Shape;261;p3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4" name="Google Shape;264;p3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265;p3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266" name="Google Shape;266;p3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7" name="Google Shape;267;p3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0" name="Google Shape;270;p3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2" name="Google Shape;272;p3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4" name="Google Shape;274;p3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1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6" name="Google Shape;276;p3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80" name="Google Shape;280;p3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1"/>
          <p:cNvGrpSpPr/>
          <p:nvPr/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>
          <p:nvSpPr>
            <p:cNvPr id="293" name="Google Shape;293;p1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294" name="Google Shape;294;p1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>
              <a:off x="0" y="-1"/>
              <a:ext cx="12192003" cy="68580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5" name="Google Shape;295;p1" descr="Lightbulb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1"/>
          <p:cNvGrpSpPr/>
          <p:nvPr/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97" name="Google Shape;297;p1"/>
            <p:cNvSpPr/>
            <p:nvPr/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dk1">
                <a:alpha val="80000"/>
              </a:schemeClr>
            </a:solidFill>
            <a:ln w="19050" cap="sq" cmpd="sng">
              <a:solidFill>
                <a:schemeClr val="lt2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889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298" name="Google Shape;298;p1"/>
            <p:cNvGrpSpPr/>
            <p:nvPr/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99" name="Google Shape;299;p1"/>
              <p:cNvSpPr/>
              <p:nvPr/>
            </p:nvSpPr>
            <p:spPr>
              <a:xfrm rot="-5400000" flipH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7647"/>
                  </a:srgbClr>
                </a:outerShdw>
              </a:effectLst>
            </p:spPr>
          </p:sp>
          <p:sp>
            <p:nvSpPr>
              <p:cNvPr id="300" name="Google Shape;300;p1"/>
              <p:cNvSpPr/>
              <p:nvPr/>
            </p:nvSpPr>
            <p:spPr>
              <a:xfrm rot="-5400000" flipH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7647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"/>
              <p:cNvSpPr/>
              <p:nvPr/>
            </p:nvSpPr>
            <p:spPr>
              <a:xfrm rot="-5400000" flipH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7647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"/>
              <p:cNvSpPr/>
              <p:nvPr/>
            </p:nvSpPr>
            <p:spPr>
              <a:xfrm rot="-5400000" flipH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7647"/>
                  </a:srgbClr>
                </a:outerShdw>
              </a:effectLst>
            </p:spPr>
          </p:sp>
          <p:sp>
            <p:nvSpPr>
              <p:cNvPr id="303" name="Google Shape;303;p1"/>
              <p:cNvSpPr/>
              <p:nvPr/>
            </p:nvSpPr>
            <p:spPr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7647"/>
                  </a:srgbClr>
                </a:outerShdw>
              </a:effectLst>
            </p:spPr>
          </p:sp>
          <p:sp>
            <p:nvSpPr>
              <p:cNvPr id="304" name="Google Shape;304;p1"/>
              <p:cNvSpPr/>
              <p:nvPr/>
            </p:nvSpPr>
            <p:spPr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7647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"/>
              <p:cNvSpPr/>
              <p:nvPr/>
            </p:nvSpPr>
            <p:spPr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7647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"/>
              <p:cNvSpPr/>
              <p:nvPr/>
            </p:nvSpPr>
            <p:spPr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7647"/>
                  </a:srgbClr>
                </a:outerShdw>
              </a:effectLst>
            </p:spPr>
          </p:sp>
          <p:sp>
            <p:nvSpPr>
              <p:cNvPr id="307" name="Google Shape;307;p1"/>
              <p:cNvSpPr/>
              <p:nvPr/>
            </p:nvSpPr>
            <p:spPr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7647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"/>
              <p:cNvSpPr/>
              <p:nvPr/>
            </p:nvSpPr>
            <p:spPr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7647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"/>
              <p:cNvSpPr/>
              <p:nvPr/>
            </p:nvSpPr>
            <p:spPr>
              <a:xfrm rot="5400000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7647"/>
                  </a:srgbClr>
                </a:outerShdw>
              </a:effectLst>
            </p:spPr>
          </p:sp>
          <p:sp>
            <p:nvSpPr>
              <p:cNvPr id="310" name="Google Shape;310;p1"/>
              <p:cNvSpPr/>
              <p:nvPr/>
            </p:nvSpPr>
            <p:spPr>
              <a:xfrm rot="5400000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7647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"/>
              <p:cNvSpPr/>
              <p:nvPr/>
            </p:nvSpPr>
            <p:spPr>
              <a:xfrm rot="5400000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7647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"/>
              <p:cNvSpPr/>
              <p:nvPr/>
            </p:nvSpPr>
            <p:spPr>
              <a:xfrm rot="5400000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7647"/>
                  </a:srgbClr>
                </a:outerShdw>
              </a:effectLst>
            </p:spPr>
          </p:sp>
          <p:sp>
            <p:nvSpPr>
              <p:cNvPr id="313" name="Google Shape;313;p1"/>
              <p:cNvSpPr/>
              <p:nvPr/>
            </p:nvSpPr>
            <p:spPr>
              <a:xfrm rot="-54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7647"/>
                  </a:srgbClr>
                </a:outerShdw>
              </a:effectLst>
            </p:spPr>
          </p:sp>
          <p:sp>
            <p:nvSpPr>
              <p:cNvPr id="314" name="Google Shape;314;p1"/>
              <p:cNvSpPr/>
              <p:nvPr/>
            </p:nvSpPr>
            <p:spPr>
              <a:xfrm rot="-54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7647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"/>
              <p:cNvSpPr/>
              <p:nvPr/>
            </p:nvSpPr>
            <p:spPr>
              <a:xfrm rot="-54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7647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"/>
              <p:cNvSpPr/>
              <p:nvPr/>
            </p:nvSpPr>
            <p:spPr>
              <a:xfrm rot="-54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7647"/>
                  </a:srgbClr>
                </a:outerShdw>
              </a:effectLst>
            </p:spPr>
          </p:sp>
          <p:sp>
            <p:nvSpPr>
              <p:cNvPr id="317" name="Google Shape;317;p1"/>
              <p:cNvSpPr/>
              <p:nvPr/>
            </p:nvSpPr>
            <p:spPr>
              <a:xfrm rot="-54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7647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"/>
              <p:cNvSpPr/>
              <p:nvPr/>
            </p:nvSpPr>
            <p:spPr>
              <a:xfrm rot="-54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lt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7647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9" name="Google Shape;319;p1"/>
          <p:cNvSpPr txBox="1"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n-US"/>
              <a:t>CROWDSTRIKE</a:t>
            </a:r>
            <a:endParaRPr/>
          </a:p>
        </p:txBody>
      </p:sp>
      <p:sp>
        <p:nvSpPr>
          <p:cNvPr id="320" name="Google Shape;320;p1"/>
          <p:cNvSpPr txBox="1"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en-US"/>
              <a:t>AN INDUSTRIAL CASE STUDY</a:t>
            </a:r>
            <a:endParaRPr/>
          </a:p>
        </p:txBody>
      </p:sp>
      <p:sp>
        <p:nvSpPr>
          <p:cNvPr id="321" name="Google Shape;321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10" descr="chart with yellow, cyan and red rows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85494" y="1759789"/>
            <a:ext cx="10811925" cy="495156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10"/>
          <p:cNvSpPr txBox="1">
            <a:spLocks noGrp="1"/>
          </p:cNvSpPr>
          <p:nvPr>
            <p:ph type="title"/>
          </p:nvPr>
        </p:nvSpPr>
        <p:spPr>
          <a:xfrm>
            <a:off x="1141413" y="189781"/>
            <a:ext cx="9905998" cy="157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3600"/>
              <a:buFont typeface="Twentieth Century"/>
              <a:buNone/>
            </a:pPr>
            <a:r>
              <a:rPr lang="en-US">
                <a:solidFill>
                  <a:srgbClr val="92D050"/>
                </a:solidFill>
              </a:rPr>
              <a:t>THREAT GRAPH ADJACENCY LIST</a:t>
            </a:r>
            <a:br>
              <a:rPr lang="en-US">
                <a:solidFill>
                  <a:srgbClr val="92D050"/>
                </a:solidFill>
              </a:rPr>
            </a:br>
            <a:br>
              <a:rPr lang="en-US"/>
            </a:br>
            <a:r>
              <a:rPr lang="en-US" sz="2000"/>
              <a:t>A SINGLE TABLE TO REPRESENT BOTH VERTICES AND EDGES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1"/>
          <p:cNvSpPr txBox="1">
            <a:spLocks noGrp="1"/>
          </p:cNvSpPr>
          <p:nvPr>
            <p:ph type="body" idx="1"/>
          </p:nvPr>
        </p:nvSpPr>
        <p:spPr>
          <a:xfrm>
            <a:off x="1143000" y="2395469"/>
            <a:ext cx="9905999" cy="350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•"/>
            </a:pPr>
            <a:r>
              <a:rPr lang="en-US">
                <a:solidFill>
                  <a:schemeClr val="accent1"/>
                </a:solidFill>
              </a:rPr>
              <a:t>Retrieve all data</a:t>
            </a:r>
            <a:r>
              <a:rPr lang="en-US"/>
              <a:t> by executing </a:t>
            </a:r>
            <a:r>
              <a:rPr lang="en-US">
                <a:solidFill>
                  <a:schemeClr val="accent1"/>
                </a:solidFill>
              </a:rPr>
              <a:t>exactly one query</a:t>
            </a:r>
            <a:r>
              <a:rPr lang="en-US"/>
              <a:t> in exactly one table.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Column (</a:t>
            </a:r>
            <a:r>
              <a:rPr lang="en-US" b="1"/>
              <a:t>Type</a:t>
            </a:r>
            <a:r>
              <a:rPr lang="en-US"/>
              <a:t>) allows to distinguish what each row of data represents.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 The query should be able to do a </a:t>
            </a:r>
            <a:r>
              <a:rPr lang="en-US">
                <a:solidFill>
                  <a:schemeClr val="accent1"/>
                </a:solidFill>
              </a:rPr>
              <a:t>sequential read</a:t>
            </a:r>
            <a:r>
              <a:rPr lang="en-US"/>
              <a:t> as the data is indexed to be contiguously based on the common vertex ID.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This Vertex ID is shared with vertex details and edges. </a:t>
            </a:r>
            <a:endParaRPr/>
          </a:p>
          <a:p>
            <a:pPr marL="22860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/>
          </a:p>
        </p:txBody>
      </p:sp>
      <p:sp>
        <p:nvSpPr>
          <p:cNvPr id="382" name="Google Shape;382;p1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Twentieth Century"/>
              <a:buNone/>
            </a:pPr>
            <a:r>
              <a:rPr lang="en-US">
                <a:solidFill>
                  <a:srgbClr val="00B0F0"/>
                </a:solidFill>
              </a:rPr>
              <a:t>THREAT GRAPH DESIGN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endParaRPr/>
          </a:p>
        </p:txBody>
      </p:sp>
      <p:sp>
        <p:nvSpPr>
          <p:cNvPr id="388" name="Google Shape;388;p12"/>
          <p:cNvSpPr txBox="1">
            <a:spLocks noGrp="1"/>
          </p:cNvSpPr>
          <p:nvPr>
            <p:ph type="body" idx="1"/>
          </p:nvPr>
        </p:nvSpPr>
        <p:spPr>
          <a:xfrm>
            <a:off x="1141412" y="3778369"/>
            <a:ext cx="9905999" cy="2012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Char char="•"/>
            </a:pPr>
            <a:r>
              <a:rPr lang="en-US">
                <a:solidFill>
                  <a:srgbClr val="FFFF00"/>
                </a:solidFill>
              </a:rPr>
              <a:t>Yellow rows</a:t>
            </a:r>
            <a:r>
              <a:rPr lang="en-US"/>
              <a:t> highlight the “</a:t>
            </a:r>
            <a:r>
              <a:rPr lang="en-US">
                <a:solidFill>
                  <a:srgbClr val="FFFF00"/>
                </a:solidFill>
              </a:rPr>
              <a:t>append-only</a:t>
            </a:r>
            <a:r>
              <a:rPr lang="en-US"/>
              <a:t>” nature of this data model.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Program handles the collisions when two rows of the same vertex types want to change the same property.</a:t>
            </a:r>
            <a:endParaRPr/>
          </a:p>
        </p:txBody>
      </p:sp>
      <p:pic>
        <p:nvPicPr>
          <p:cNvPr id="389" name="Google Shape;389;p12" descr="chart yellow row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412" y="466119"/>
            <a:ext cx="9954884" cy="2708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3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endParaRPr/>
          </a:p>
        </p:txBody>
      </p:sp>
      <p:sp>
        <p:nvSpPr>
          <p:cNvPr id="395" name="Google Shape;395;p13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38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>
              <a:solidFill>
                <a:srgbClr val="98D6EB"/>
              </a:solidFill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8D6EB"/>
              </a:buClr>
              <a:buSzPts val="3000"/>
              <a:buChar char="•"/>
            </a:pPr>
            <a:r>
              <a:rPr lang="en-US">
                <a:solidFill>
                  <a:srgbClr val="98D6EB"/>
                </a:solidFill>
              </a:rPr>
              <a:t>Cyan rows</a:t>
            </a:r>
            <a:r>
              <a:rPr lang="en-US"/>
              <a:t> </a:t>
            </a:r>
            <a:r>
              <a:rPr lang="en-US">
                <a:solidFill>
                  <a:srgbClr val="98D6EB"/>
                </a:solidFill>
              </a:rPr>
              <a:t>represent all of the data for a vertex</a:t>
            </a:r>
            <a:r>
              <a:rPr lang="en-US"/>
              <a:t> stored including its details and edge relationships to read efficiently.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8D6EB"/>
              </a:buClr>
              <a:buSzPts val="3000"/>
              <a:buChar char="•"/>
            </a:pPr>
            <a:r>
              <a:rPr lang="en-US">
                <a:solidFill>
                  <a:srgbClr val="98D6EB"/>
                </a:solidFill>
              </a:rPr>
              <a:t>Vertex</a:t>
            </a:r>
            <a:r>
              <a:rPr lang="en-US"/>
              <a:t> has its detail data in </a:t>
            </a:r>
            <a:r>
              <a:rPr lang="en-US">
                <a:solidFill>
                  <a:srgbClr val="98D6EB"/>
                </a:solidFill>
              </a:rPr>
              <a:t>column DATA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8D6EB"/>
              </a:buClr>
              <a:buSzPts val="3000"/>
              <a:buChar char="•"/>
            </a:pPr>
            <a:r>
              <a:rPr lang="en-US">
                <a:solidFill>
                  <a:srgbClr val="98D6EB"/>
                </a:solidFill>
              </a:rPr>
              <a:t>Edges have their own properties</a:t>
            </a:r>
            <a:r>
              <a:rPr lang="en-US"/>
              <a:t> that are present in column DATA.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/>
          </a:p>
        </p:txBody>
      </p:sp>
      <p:pic>
        <p:nvPicPr>
          <p:cNvPr id="396" name="Google Shape;396;p13" descr="chart rows in cy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412" y="618517"/>
            <a:ext cx="9905999" cy="2021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endParaRPr/>
          </a:p>
        </p:txBody>
      </p:sp>
      <p:sp>
        <p:nvSpPr>
          <p:cNvPr id="402" name="Google Shape;402;p14"/>
          <p:cNvSpPr txBox="1">
            <a:spLocks noGrp="1"/>
          </p:cNvSpPr>
          <p:nvPr>
            <p:ph type="body" idx="1"/>
          </p:nvPr>
        </p:nvSpPr>
        <p:spPr>
          <a:xfrm>
            <a:off x="1141412" y="2249486"/>
            <a:ext cx="9905999" cy="415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Char char="•"/>
            </a:pPr>
            <a:r>
              <a:rPr lang="en-US">
                <a:solidFill>
                  <a:srgbClr val="FF0000"/>
                </a:solidFill>
              </a:rPr>
              <a:t>Red rows </a:t>
            </a:r>
            <a:r>
              <a:rPr lang="en-US"/>
              <a:t>demonstrate the nodes that are “</a:t>
            </a:r>
            <a:r>
              <a:rPr lang="en-US">
                <a:solidFill>
                  <a:srgbClr val="FF0000"/>
                </a:solidFill>
              </a:rPr>
              <a:t>deleted</a:t>
            </a:r>
            <a:r>
              <a:rPr lang="en-US"/>
              <a:t>”.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Also see that </a:t>
            </a:r>
            <a:r>
              <a:rPr lang="en-US">
                <a:solidFill>
                  <a:srgbClr val="FF0000"/>
                </a:solidFill>
              </a:rPr>
              <a:t>for delete</a:t>
            </a:r>
            <a:r>
              <a:rPr lang="en-US"/>
              <a:t>, a </a:t>
            </a:r>
            <a:r>
              <a:rPr lang="en-US">
                <a:solidFill>
                  <a:srgbClr val="FF0000"/>
                </a:solidFill>
              </a:rPr>
              <a:t>new row</a:t>
            </a:r>
            <a:r>
              <a:rPr lang="en-US"/>
              <a:t> is created in “</a:t>
            </a:r>
            <a:r>
              <a:rPr lang="en-US">
                <a:solidFill>
                  <a:srgbClr val="FF0000"/>
                </a:solidFill>
              </a:rPr>
              <a:t>append</a:t>
            </a:r>
            <a:r>
              <a:rPr lang="en-US"/>
              <a:t> only” model.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If any vertex is deleted, it will be the </a:t>
            </a:r>
            <a:r>
              <a:rPr lang="en-US">
                <a:solidFill>
                  <a:srgbClr val="FF0000"/>
                </a:solidFill>
              </a:rPr>
              <a:t>first record marked as a deleted vertex</a:t>
            </a:r>
            <a:r>
              <a:rPr lang="en-US"/>
              <a:t>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Because delete records have a lower sort value than other records that are sorted on index.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Therefore, process skips and stops reading any additional rows since this vertex is now considered deleted.</a:t>
            </a:r>
            <a:endParaRPr/>
          </a:p>
        </p:txBody>
      </p:sp>
      <p:pic>
        <p:nvPicPr>
          <p:cNvPr id="403" name="Google Shape;403;p14" descr="chart red row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412" y="618518"/>
            <a:ext cx="9905999" cy="1478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Twentieth Century"/>
              <a:buNone/>
            </a:pPr>
            <a:r>
              <a:rPr lang="en-US">
                <a:solidFill>
                  <a:srgbClr val="FFC000"/>
                </a:solidFill>
              </a:rPr>
              <a:t>KEY LEARNING FROM</a:t>
            </a:r>
            <a:r>
              <a:rPr lang="en-US"/>
              <a:t> THREAT GRAPH</a:t>
            </a:r>
            <a:endParaRPr/>
          </a:p>
        </p:txBody>
      </p:sp>
      <p:sp>
        <p:nvSpPr>
          <p:cNvPr id="409" name="Google Shape;409;p15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Char char="•"/>
            </a:pPr>
            <a:r>
              <a:rPr lang="en-US" sz="2800"/>
              <a:t>The reasons why CrowdStrike has such a </a:t>
            </a:r>
            <a:r>
              <a:rPr lang="en-US" sz="2800">
                <a:solidFill>
                  <a:srgbClr val="FFC000"/>
                </a:solidFill>
              </a:rPr>
              <a:t>stellar scalability </a:t>
            </a:r>
            <a:r>
              <a:rPr lang="en-US" sz="2800"/>
              <a:t>record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oto Sans Symbols"/>
              <a:buChar char="⮚"/>
            </a:pPr>
            <a:r>
              <a:rPr lang="en-US" sz="2800"/>
              <a:t> because of </a:t>
            </a:r>
            <a:r>
              <a:rPr lang="en-US" sz="2800">
                <a:solidFill>
                  <a:srgbClr val="FFC000"/>
                </a:solidFill>
              </a:rPr>
              <a:t>the simplicity of the design of threat graph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oto Sans Symbols"/>
              <a:buChar char="⮚"/>
            </a:pPr>
            <a:r>
              <a:rPr lang="en-US" sz="2800"/>
              <a:t> the architecture is able to </a:t>
            </a:r>
            <a:r>
              <a:rPr lang="en-US" sz="2800">
                <a:solidFill>
                  <a:srgbClr val="FFC000"/>
                </a:solidFill>
              </a:rPr>
              <a:t>adapt to the needs of the market</a:t>
            </a:r>
            <a:r>
              <a:rPr lang="en-US" sz="2800"/>
              <a:t>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Pts val="3500"/>
              <a:buFont typeface="Noto Sans Symbols"/>
              <a:buChar char="⮚"/>
            </a:pPr>
            <a:r>
              <a:rPr lang="en-US" sz="2800">
                <a:solidFill>
                  <a:srgbClr val="FFC000"/>
                </a:solidFill>
              </a:rPr>
              <a:t>Graph databases can be very helpful in security domain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oto Sans Symbols"/>
              <a:buChar char="⮚"/>
            </a:pPr>
            <a:r>
              <a:rPr lang="en-US" sz="2800"/>
              <a:t>Capturing the essence of the relationships between the entities make graph databases very efficient. </a:t>
            </a:r>
            <a:endParaRPr/>
          </a:p>
          <a:p>
            <a:pPr marL="22860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76200" dist="38100" algn="l" rotWithShape="0">
              <a:srgbClr val="000000">
                <a:alpha val="3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16" name="Google Shape;416;p16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-2783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16"/>
          <p:cNvGrpSpPr/>
          <p:nvPr/>
        </p:nvGrpSpPr>
        <p:grpSpPr>
          <a:xfrm>
            <a:off x="0" y="0"/>
            <a:ext cx="1220788" cy="6858001"/>
            <a:chOff x="-14288" y="0"/>
            <a:chExt cx="1220788" cy="6858001"/>
          </a:xfrm>
        </p:grpSpPr>
        <p:sp>
          <p:nvSpPr>
            <p:cNvPr id="418" name="Google Shape;418;p16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22" name="Google Shape;422;p16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24" name="Google Shape;424;p16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25" name="Google Shape;425;p16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28" name="Google Shape;428;p16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9" name="Google Shape;429;p16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430" name="Google Shape;430;p16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31" name="Google Shape;431;p16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32" name="Google Shape;432;p16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33" name="Google Shape;433;p16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36" name="Google Shape;436;p16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38" name="Google Shape;438;p16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40" name="Google Shape;440;p16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41" name="Google Shape;441;p16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44" name="Google Shape;444;p16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16"/>
          <p:cNvGrpSpPr/>
          <p:nvPr/>
        </p:nvGrpSpPr>
        <p:grpSpPr>
          <a:xfrm>
            <a:off x="11379200" y="0"/>
            <a:ext cx="674688" cy="6848476"/>
            <a:chOff x="11364912" y="0"/>
            <a:chExt cx="674688" cy="6848476"/>
          </a:xfrm>
        </p:grpSpPr>
        <p:sp>
          <p:nvSpPr>
            <p:cNvPr id="446" name="Google Shape;446;p16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47" name="Google Shape;447;p16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50" name="Google Shape;450;p16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52" name="Google Shape;452;p16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54" name="Google Shape;454;p16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0BFC7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11939587" y="6596063"/>
              <a:ext cx="23813" cy="2524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B0BFC7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16"/>
          <p:cNvSpPr txBox="1">
            <a:spLocks noGrp="1"/>
          </p:cNvSpPr>
          <p:nvPr>
            <p:ph type="body" idx="1"/>
          </p:nvPr>
        </p:nvSpPr>
        <p:spPr>
          <a:xfrm>
            <a:off x="-5566" y="2095860"/>
            <a:ext cx="9063302" cy="389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0" lvl="6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US" sz="2400">
                <a:solidFill>
                  <a:schemeClr val="lt1"/>
                </a:solidFill>
              </a:rPr>
              <a:t>CrowdStrike uses Data warehouses and Data Lakes for the Analytical Purposes. </a:t>
            </a:r>
            <a:endParaRPr/>
          </a:p>
          <a:p>
            <a:pPr marL="274320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endParaRPr sz="2400">
              <a:solidFill>
                <a:schemeClr val="lt1"/>
              </a:solidFill>
            </a:endParaRPr>
          </a:p>
          <a:p>
            <a:pPr marL="274320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US" sz="2400">
                <a:solidFill>
                  <a:schemeClr val="lt1"/>
                </a:solidFill>
              </a:rPr>
              <a:t>Apart from getting insights about cyber security, Crowdstrike utilizes Data warehousing along with machine learning and AI to gain insights about  their different in-house departments.</a:t>
            </a:r>
            <a:endParaRPr/>
          </a:p>
          <a:p>
            <a:pPr marL="22860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endParaRPr/>
          </a:p>
        </p:txBody>
      </p:sp>
      <p:sp>
        <p:nvSpPr>
          <p:cNvPr id="457" name="Google Shape;457;p16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Twentieth Century"/>
              <a:buNone/>
            </a:pPr>
            <a:r>
              <a:rPr lang="en-US">
                <a:solidFill>
                  <a:srgbClr val="FFC000"/>
                </a:solidFill>
              </a:rPr>
              <a:t>IN-HOUSE DATA ANALYTICS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Twentieth Century"/>
              <a:buNone/>
            </a:pPr>
            <a:r>
              <a:rPr lang="en-US">
                <a:solidFill>
                  <a:srgbClr val="FFC000"/>
                </a:solidFill>
              </a:rPr>
              <a:t>BACKEND PROCESS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463" name="Google Shape;463;p17"/>
          <p:cNvSpPr txBox="1">
            <a:spLocks noGrp="1"/>
          </p:cNvSpPr>
          <p:nvPr>
            <p:ph type="body" idx="1"/>
          </p:nvPr>
        </p:nvSpPr>
        <p:spPr>
          <a:xfrm>
            <a:off x="1141412" y="2249486"/>
            <a:ext cx="9905999" cy="406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/>
              <a:t>Backend financial team uses </a:t>
            </a:r>
            <a:r>
              <a:rPr lang="en-US">
                <a:solidFill>
                  <a:srgbClr val="FFC000"/>
                </a:solidFill>
              </a:rPr>
              <a:t>Cloud based data warehouse - Snowflake and cloud based ETL tool – Matillion</a:t>
            </a:r>
            <a:endParaRPr>
              <a:solidFill>
                <a:srgbClr val="FFC000"/>
              </a:solidFill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/>
              <a:t>They have </a:t>
            </a:r>
            <a:r>
              <a:rPr lang="en-US">
                <a:solidFill>
                  <a:srgbClr val="FFC000"/>
                </a:solidFill>
              </a:rPr>
              <a:t>ER diagrams</a:t>
            </a:r>
            <a:r>
              <a:rPr lang="en-US"/>
              <a:t> that helps the team in understanding all the entities and objects and their relationship with each other so that the data is pulled correctly to the desired destination.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/>
              <a:t>Main source of the data is </a:t>
            </a:r>
            <a:r>
              <a:rPr lang="en-US">
                <a:solidFill>
                  <a:srgbClr val="FFC000"/>
                </a:solidFill>
              </a:rPr>
              <a:t>Salesforce</a:t>
            </a:r>
            <a:r>
              <a:rPr lang="en-US"/>
              <a:t> so ER diagrams of all its objects and relationships are documented.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/>
              <a:t>Understanding of the logical schema becomes easy for the newly hired employee.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8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Twentieth Century"/>
              <a:buNone/>
            </a:pPr>
            <a:r>
              <a:rPr lang="en-US">
                <a:solidFill>
                  <a:srgbClr val="FFC000"/>
                </a:solidFill>
              </a:rPr>
              <a:t>DATA PIPELINES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469" name="Google Shape;469;p18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Backend financial team does not have any pre-defined project pipeline.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Depending on requirements and the end goals, pipelines are built.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Every data has different need.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Sometimes framework is established with combination of logics, snowflake data warehouse tool, Matillion, python scripting etc.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9"/>
          <p:cNvSpPr txBox="1">
            <a:spLocks noGrp="1"/>
          </p:cNvSpPr>
          <p:nvPr>
            <p:ph type="title"/>
          </p:nvPr>
        </p:nvSpPr>
        <p:spPr>
          <a:xfrm>
            <a:off x="1020644" y="0"/>
            <a:ext cx="9905998" cy="1017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DATA PIPELINE – EXTRACT LOAD TRANSFORM</a:t>
            </a:r>
            <a:endParaRPr/>
          </a:p>
        </p:txBody>
      </p:sp>
      <p:sp>
        <p:nvSpPr>
          <p:cNvPr id="476" name="Google Shape;476;p19"/>
          <p:cNvSpPr/>
          <p:nvPr/>
        </p:nvSpPr>
        <p:spPr>
          <a:xfrm>
            <a:off x="780469" y="1017917"/>
            <a:ext cx="1256730" cy="513272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3997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FILES</a:t>
            </a: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77" name="Google Shape;477;p19"/>
          <p:cNvSpPr/>
          <p:nvPr/>
        </p:nvSpPr>
        <p:spPr>
          <a:xfrm>
            <a:off x="808026" y="1729602"/>
            <a:ext cx="1224951" cy="452881"/>
          </a:xfrm>
          <a:prstGeom prst="can">
            <a:avLst>
              <a:gd name="adj" fmla="val 25000"/>
            </a:avLst>
          </a:prstGeom>
          <a:solidFill>
            <a:srgbClr val="92D050"/>
          </a:solidFill>
          <a:ln w="15875" cap="flat" cmpd="sng">
            <a:solidFill>
              <a:srgbClr val="3997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FINANCE</a:t>
            </a: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78" name="Google Shape;478;p19"/>
          <p:cNvSpPr/>
          <p:nvPr/>
        </p:nvSpPr>
        <p:spPr>
          <a:xfrm>
            <a:off x="780469" y="2433723"/>
            <a:ext cx="1256730" cy="504641"/>
          </a:xfrm>
          <a:prstGeom prst="flowChartMagneticDisk">
            <a:avLst/>
          </a:prstGeom>
          <a:solidFill>
            <a:srgbClr val="B52A54"/>
          </a:solidFill>
          <a:ln w="15875" cap="flat" cmpd="sng">
            <a:solidFill>
              <a:srgbClr val="3997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SALES</a:t>
            </a: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79" name="Google Shape;479;p19"/>
          <p:cNvSpPr/>
          <p:nvPr/>
        </p:nvSpPr>
        <p:spPr>
          <a:xfrm>
            <a:off x="774938" y="3325487"/>
            <a:ext cx="1291126" cy="422693"/>
          </a:xfrm>
          <a:prstGeom prst="can">
            <a:avLst>
              <a:gd name="adj" fmla="val 25000"/>
            </a:avLst>
          </a:prstGeom>
          <a:solidFill>
            <a:srgbClr val="C75819"/>
          </a:solidFill>
          <a:ln w="15875" cap="flat" cmpd="sng">
            <a:solidFill>
              <a:srgbClr val="3997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SFDC</a:t>
            </a: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0" name="Google Shape;480;p19"/>
          <p:cNvSpPr/>
          <p:nvPr/>
        </p:nvSpPr>
        <p:spPr>
          <a:xfrm>
            <a:off x="792431" y="4135303"/>
            <a:ext cx="1331181" cy="461510"/>
          </a:xfrm>
          <a:prstGeom prst="can">
            <a:avLst>
              <a:gd name="adj" fmla="val 25000"/>
            </a:avLst>
          </a:prstGeom>
          <a:solidFill>
            <a:srgbClr val="002060"/>
          </a:solidFill>
          <a:ln w="15875" cap="flat" cmpd="sng">
            <a:solidFill>
              <a:srgbClr val="3997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NETSUITE</a:t>
            </a: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1" name="Google Shape;481;p19"/>
          <p:cNvSpPr/>
          <p:nvPr/>
        </p:nvSpPr>
        <p:spPr>
          <a:xfrm>
            <a:off x="2622430" y="1017917"/>
            <a:ext cx="534838" cy="4783347"/>
          </a:xfrm>
          <a:prstGeom prst="rect">
            <a:avLst/>
          </a:prstGeom>
          <a:solidFill>
            <a:srgbClr val="FFD653"/>
          </a:solidFill>
          <a:ln w="15875" cap="flat" cmpd="sng">
            <a:solidFill>
              <a:srgbClr val="3997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2" name="Google Shape;482;p19"/>
          <p:cNvSpPr/>
          <p:nvPr/>
        </p:nvSpPr>
        <p:spPr>
          <a:xfrm>
            <a:off x="5733691" y="1017918"/>
            <a:ext cx="534838" cy="4783346"/>
          </a:xfrm>
          <a:prstGeom prst="rect">
            <a:avLst/>
          </a:prstGeom>
          <a:solidFill>
            <a:srgbClr val="FFD653"/>
          </a:solidFill>
          <a:ln w="15875" cap="flat" cmpd="sng">
            <a:solidFill>
              <a:srgbClr val="3997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M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3" name="Google Shape;483;p19"/>
          <p:cNvSpPr/>
          <p:nvPr/>
        </p:nvSpPr>
        <p:spPr>
          <a:xfrm>
            <a:off x="8741434" y="845389"/>
            <a:ext cx="534838" cy="4955875"/>
          </a:xfrm>
          <a:prstGeom prst="rect">
            <a:avLst/>
          </a:prstGeom>
          <a:solidFill>
            <a:srgbClr val="FFD653"/>
          </a:solidFill>
          <a:ln w="15875" cap="flat" cmpd="sng">
            <a:solidFill>
              <a:srgbClr val="3997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4" name="Google Shape;484;p19"/>
          <p:cNvSpPr/>
          <p:nvPr/>
        </p:nvSpPr>
        <p:spPr>
          <a:xfrm>
            <a:off x="3683347" y="1229268"/>
            <a:ext cx="1224951" cy="705204"/>
          </a:xfrm>
          <a:prstGeom prst="can">
            <a:avLst>
              <a:gd name="adj" fmla="val 25000"/>
            </a:avLst>
          </a:prstGeom>
          <a:solidFill>
            <a:srgbClr val="00B050"/>
          </a:solidFill>
          <a:ln w="15875" cap="flat" cmpd="sng">
            <a:solidFill>
              <a:srgbClr val="3997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FINANCE</a:t>
            </a: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5" name="Google Shape;485;p19"/>
          <p:cNvSpPr/>
          <p:nvPr/>
        </p:nvSpPr>
        <p:spPr>
          <a:xfrm>
            <a:off x="3656086" y="2139354"/>
            <a:ext cx="1256730" cy="606012"/>
          </a:xfrm>
          <a:prstGeom prst="flowChartMagneticDisk">
            <a:avLst/>
          </a:prstGeom>
          <a:solidFill>
            <a:srgbClr val="D70935"/>
          </a:solidFill>
          <a:ln w="15875" cap="flat" cmpd="sng">
            <a:solidFill>
              <a:srgbClr val="3997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SALES</a:t>
            </a: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6" name="Google Shape;486;p19"/>
          <p:cNvSpPr/>
          <p:nvPr/>
        </p:nvSpPr>
        <p:spPr>
          <a:xfrm>
            <a:off x="3615864" y="2950248"/>
            <a:ext cx="1291126" cy="586586"/>
          </a:xfrm>
          <a:prstGeom prst="can">
            <a:avLst>
              <a:gd name="adj" fmla="val 25000"/>
            </a:avLst>
          </a:prstGeom>
          <a:solidFill>
            <a:srgbClr val="FC3108"/>
          </a:solidFill>
          <a:ln w="15875" cap="flat" cmpd="sng">
            <a:solidFill>
              <a:srgbClr val="3997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SFDC</a:t>
            </a: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7" name="Google Shape;487;p19"/>
          <p:cNvSpPr/>
          <p:nvPr/>
        </p:nvSpPr>
        <p:spPr>
          <a:xfrm>
            <a:off x="3655075" y="3736305"/>
            <a:ext cx="1156161" cy="610339"/>
          </a:xfrm>
          <a:prstGeom prst="can">
            <a:avLst>
              <a:gd name="adj" fmla="val 25000"/>
            </a:avLst>
          </a:prstGeom>
          <a:solidFill>
            <a:srgbClr val="00B0F0"/>
          </a:solidFill>
          <a:ln w="15875" cap="flat" cmpd="sng">
            <a:solidFill>
              <a:srgbClr val="3997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NETSUITE</a:t>
            </a: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8" name="Google Shape;488;p19"/>
          <p:cNvSpPr txBox="1"/>
          <p:nvPr/>
        </p:nvSpPr>
        <p:spPr>
          <a:xfrm>
            <a:off x="721618" y="5054021"/>
            <a:ext cx="162262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NORMALIZED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SCHEMA PRODUCTION SYSTEMS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89" name="Google Shape;48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76272" y="794189"/>
            <a:ext cx="2685728" cy="1791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04582" y="3243541"/>
            <a:ext cx="2311691" cy="23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19"/>
          <p:cNvSpPr/>
          <p:nvPr/>
        </p:nvSpPr>
        <p:spPr>
          <a:xfrm>
            <a:off x="6970143" y="1397479"/>
            <a:ext cx="1086929" cy="1347887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15875" cap="flat" cmpd="sng">
            <a:solidFill>
              <a:srgbClr val="3997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DM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92" name="Google Shape;492;p19"/>
          <p:cNvSpPr/>
          <p:nvPr/>
        </p:nvSpPr>
        <p:spPr>
          <a:xfrm>
            <a:off x="6970143" y="3111991"/>
            <a:ext cx="1222140" cy="1708031"/>
          </a:xfrm>
          <a:prstGeom prst="can">
            <a:avLst>
              <a:gd name="adj" fmla="val 25000"/>
            </a:avLst>
          </a:prstGeom>
          <a:solidFill>
            <a:srgbClr val="7C34B0"/>
          </a:solidFill>
          <a:ln w="15875" cap="flat" cmpd="sng">
            <a:solidFill>
              <a:srgbClr val="3997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DM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93" name="Google Shape;493;p19"/>
          <p:cNvSpPr txBox="1"/>
          <p:nvPr/>
        </p:nvSpPr>
        <p:spPr>
          <a:xfrm>
            <a:off x="3742499" y="5054021"/>
            <a:ext cx="156654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LOAD THE TABLES AS IS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94" name="Google Shape;494;p19"/>
          <p:cNvSpPr txBox="1"/>
          <p:nvPr/>
        </p:nvSpPr>
        <p:spPr>
          <a:xfrm>
            <a:off x="6970142" y="5377186"/>
            <a:ext cx="144298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TRANSFORM THE DATA LOADED 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95" name="Google Shape;495;p19"/>
          <p:cNvSpPr txBox="1"/>
          <p:nvPr/>
        </p:nvSpPr>
        <p:spPr>
          <a:xfrm>
            <a:off x="9834113" y="6021238"/>
            <a:ext cx="208216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REPORTS AND DASHBOARDS 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B3400E6-02B6-4D1F-B41D-B79AE9980C2E}"/>
              </a:ext>
            </a:extLst>
          </p:cNvPr>
          <p:cNvCxnSpPr>
            <a:cxnSpLocks/>
          </p:cNvCxnSpPr>
          <p:nvPr/>
        </p:nvCxnSpPr>
        <p:spPr>
          <a:xfrm>
            <a:off x="2062767" y="1397479"/>
            <a:ext cx="559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060BDB-87F3-4057-A1CF-9277DD70B2A5}"/>
              </a:ext>
            </a:extLst>
          </p:cNvPr>
          <p:cNvCxnSpPr>
            <a:cxnSpLocks/>
            <a:stCxn id="477" idx="4"/>
          </p:cNvCxnSpPr>
          <p:nvPr/>
        </p:nvCxnSpPr>
        <p:spPr>
          <a:xfrm>
            <a:off x="2032977" y="1956043"/>
            <a:ext cx="556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309F12-8918-4FFB-8A8E-2045D9A1355B}"/>
              </a:ext>
            </a:extLst>
          </p:cNvPr>
          <p:cNvCxnSpPr>
            <a:cxnSpLocks/>
          </p:cNvCxnSpPr>
          <p:nvPr/>
        </p:nvCxnSpPr>
        <p:spPr>
          <a:xfrm>
            <a:off x="2062767" y="2745366"/>
            <a:ext cx="559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EBB305-B28E-4F16-BDB3-536DBFCB5944}"/>
              </a:ext>
            </a:extLst>
          </p:cNvPr>
          <p:cNvCxnSpPr>
            <a:cxnSpLocks/>
          </p:cNvCxnSpPr>
          <p:nvPr/>
        </p:nvCxnSpPr>
        <p:spPr>
          <a:xfrm>
            <a:off x="2075048" y="3567467"/>
            <a:ext cx="559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85F99E-5B18-4683-88C0-E7E82AA485B5}"/>
              </a:ext>
            </a:extLst>
          </p:cNvPr>
          <p:cNvCxnSpPr>
            <a:cxnSpLocks/>
          </p:cNvCxnSpPr>
          <p:nvPr/>
        </p:nvCxnSpPr>
        <p:spPr>
          <a:xfrm>
            <a:off x="2071354" y="4368224"/>
            <a:ext cx="559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AA943B-E849-40EC-884B-7EFC7494AC38}"/>
              </a:ext>
            </a:extLst>
          </p:cNvPr>
          <p:cNvCxnSpPr>
            <a:endCxn id="484" idx="2"/>
          </p:cNvCxnSpPr>
          <p:nvPr/>
        </p:nvCxnSpPr>
        <p:spPr>
          <a:xfrm>
            <a:off x="3157268" y="1581870"/>
            <a:ext cx="5260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504019E-45EC-45B6-800B-A42EECE81B45}"/>
              </a:ext>
            </a:extLst>
          </p:cNvPr>
          <p:cNvCxnSpPr/>
          <p:nvPr/>
        </p:nvCxnSpPr>
        <p:spPr>
          <a:xfrm>
            <a:off x="3175405" y="4049975"/>
            <a:ext cx="5260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9F85246-D9F2-49C7-A3D4-BF5269340CDC}"/>
              </a:ext>
            </a:extLst>
          </p:cNvPr>
          <p:cNvCxnSpPr/>
          <p:nvPr/>
        </p:nvCxnSpPr>
        <p:spPr>
          <a:xfrm>
            <a:off x="3157267" y="2468033"/>
            <a:ext cx="5260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5C02B1F-CC8E-4A7C-BB5B-3FCC346E166B}"/>
              </a:ext>
            </a:extLst>
          </p:cNvPr>
          <p:cNvCxnSpPr/>
          <p:nvPr/>
        </p:nvCxnSpPr>
        <p:spPr>
          <a:xfrm>
            <a:off x="3134622" y="3312509"/>
            <a:ext cx="5260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B3FF6F-9374-4E3C-A918-CCA2DCADA4B2}"/>
              </a:ext>
            </a:extLst>
          </p:cNvPr>
          <p:cNvCxnSpPr>
            <a:stCxn id="484" idx="4"/>
          </p:cNvCxnSpPr>
          <p:nvPr/>
        </p:nvCxnSpPr>
        <p:spPr>
          <a:xfrm>
            <a:off x="4908298" y="1581870"/>
            <a:ext cx="792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DE192EF-98DC-4F0F-9C92-E8706A152966}"/>
              </a:ext>
            </a:extLst>
          </p:cNvPr>
          <p:cNvCxnSpPr>
            <a:cxnSpLocks/>
            <a:stCxn id="485" idx="4"/>
          </p:cNvCxnSpPr>
          <p:nvPr/>
        </p:nvCxnSpPr>
        <p:spPr>
          <a:xfrm>
            <a:off x="4912816" y="2442360"/>
            <a:ext cx="853350" cy="25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787E3DA-D041-4FC9-A148-CF0E8086EAE3}"/>
              </a:ext>
            </a:extLst>
          </p:cNvPr>
          <p:cNvCxnSpPr>
            <a:cxnSpLocks/>
            <a:stCxn id="486" idx="4"/>
          </p:cNvCxnSpPr>
          <p:nvPr/>
        </p:nvCxnSpPr>
        <p:spPr>
          <a:xfrm>
            <a:off x="4906990" y="3243541"/>
            <a:ext cx="8267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4263C04-A453-45DC-8464-53BD209EFA18}"/>
              </a:ext>
            </a:extLst>
          </p:cNvPr>
          <p:cNvCxnSpPr>
            <a:cxnSpLocks/>
            <a:stCxn id="487" idx="4"/>
          </p:cNvCxnSpPr>
          <p:nvPr/>
        </p:nvCxnSpPr>
        <p:spPr>
          <a:xfrm>
            <a:off x="4811236" y="4041475"/>
            <a:ext cx="922455" cy="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A438F2-EA10-49D2-91E2-DE73F417E383}"/>
              </a:ext>
            </a:extLst>
          </p:cNvPr>
          <p:cNvCxnSpPr>
            <a:endCxn id="491" idx="2"/>
          </p:cNvCxnSpPr>
          <p:nvPr/>
        </p:nvCxnSpPr>
        <p:spPr>
          <a:xfrm>
            <a:off x="6268529" y="1934472"/>
            <a:ext cx="7016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4C5D815-C1C5-477D-9F83-8389B5143EE2}"/>
              </a:ext>
            </a:extLst>
          </p:cNvPr>
          <p:cNvCxnSpPr/>
          <p:nvPr/>
        </p:nvCxnSpPr>
        <p:spPr>
          <a:xfrm>
            <a:off x="6265977" y="3748180"/>
            <a:ext cx="7016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E920D45-2442-4464-85FE-838B80335AE1}"/>
              </a:ext>
            </a:extLst>
          </p:cNvPr>
          <p:cNvCxnSpPr>
            <a:cxnSpLocks/>
          </p:cNvCxnSpPr>
          <p:nvPr/>
        </p:nvCxnSpPr>
        <p:spPr>
          <a:xfrm>
            <a:off x="8145542" y="3864157"/>
            <a:ext cx="6131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2A2D47E-6C4D-492F-A475-7F740EAA6E2B}"/>
              </a:ext>
            </a:extLst>
          </p:cNvPr>
          <p:cNvCxnSpPr>
            <a:cxnSpLocks/>
          </p:cNvCxnSpPr>
          <p:nvPr/>
        </p:nvCxnSpPr>
        <p:spPr>
          <a:xfrm>
            <a:off x="7711510" y="2124823"/>
            <a:ext cx="1047176" cy="14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118118F-C090-4E82-A3DC-F81FA6DA3D78}"/>
              </a:ext>
            </a:extLst>
          </p:cNvPr>
          <p:cNvCxnSpPr>
            <a:cxnSpLocks/>
          </p:cNvCxnSpPr>
          <p:nvPr/>
        </p:nvCxnSpPr>
        <p:spPr>
          <a:xfrm>
            <a:off x="9315718" y="2071422"/>
            <a:ext cx="518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D5B82D4-9029-4808-8188-F5712C9FCA0A}"/>
              </a:ext>
            </a:extLst>
          </p:cNvPr>
          <p:cNvCxnSpPr>
            <a:cxnSpLocks/>
          </p:cNvCxnSpPr>
          <p:nvPr/>
        </p:nvCxnSpPr>
        <p:spPr>
          <a:xfrm>
            <a:off x="9276272" y="3902864"/>
            <a:ext cx="388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  DATA 225 GROUP-6	</a:t>
            </a:r>
            <a:endParaRPr dirty="0"/>
          </a:p>
        </p:txBody>
      </p:sp>
      <p:pic>
        <p:nvPicPr>
          <p:cNvPr id="328" name="Google Shape;328;p2" descr="Circui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41411" y="78340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329" name="Google Shape;329;p2"/>
          <p:cNvSpPr txBox="1">
            <a:spLocks noGrp="1"/>
          </p:cNvSpPr>
          <p:nvPr>
            <p:ph type="body" idx="1"/>
          </p:nvPr>
        </p:nvSpPr>
        <p:spPr>
          <a:xfrm>
            <a:off x="1141364" y="5124019"/>
            <a:ext cx="9910859" cy="1325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</a:pPr>
            <a:r>
              <a:rPr lang="en-US" sz="1400" dirty="0"/>
              <a:t>	 	                            	</a:t>
            </a:r>
            <a:endParaRPr sz="14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04C0822-7DBD-45CB-8E54-789AA365B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226224"/>
              </p:ext>
            </p:extLst>
          </p:nvPr>
        </p:nvGraphicFramePr>
        <p:xfrm>
          <a:off x="2083515" y="5124019"/>
          <a:ext cx="8128000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2768945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8602329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7281851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8742435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62898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Harsimran</a:t>
                      </a:r>
                      <a:r>
                        <a:rPr lang="en-US" sz="1400" i="1" dirty="0"/>
                        <a:t> K.</a:t>
                      </a:r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Karnik</a:t>
                      </a:r>
                      <a:r>
                        <a:rPr lang="en-US" sz="1400" i="1" dirty="0"/>
                        <a:t> K.</a:t>
                      </a:r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Mounica</a:t>
                      </a:r>
                      <a:r>
                        <a:rPr lang="en-US" sz="1400" i="1" dirty="0"/>
                        <a:t> A.</a:t>
                      </a:r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Saumya</a:t>
                      </a:r>
                      <a:r>
                        <a:rPr lang="en-US" sz="1400" i="1" dirty="0"/>
                        <a:t> S.</a:t>
                      </a:r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i="1" dirty="0"/>
                        <a:t>Vidushi B.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988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(016003468)</a:t>
                      </a:r>
                      <a:endParaRPr lang="en-US" dirty="0"/>
                    </a:p>
                  </a:txBody>
                  <a:tcP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(016038282)</a:t>
                      </a:r>
                      <a:endParaRPr lang="en-US" dirty="0"/>
                    </a:p>
                  </a:txBody>
                  <a:tcP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(015969759)</a:t>
                      </a:r>
                      <a:endParaRPr lang="en-US" dirty="0"/>
                    </a:p>
                  </a:txBody>
                  <a:tcP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(016040674)</a:t>
                      </a:r>
                      <a:endParaRPr lang="en-US" dirty="0"/>
                    </a:p>
                  </a:txBody>
                  <a:tcP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(015309736)</a:t>
                      </a:r>
                      <a:endParaRPr lang="en-US" dirty="0"/>
                    </a:p>
                  </a:txBody>
                  <a:tcPr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87917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0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Twentieth Century"/>
              <a:buNone/>
            </a:pPr>
            <a:r>
              <a:rPr lang="en-US">
                <a:solidFill>
                  <a:srgbClr val="FFC000"/>
                </a:solidFill>
              </a:rPr>
              <a:t>CROWDSTRIKE USES ELT INSTEAD OF ETL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501" name="Google Shape;501;p20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ETL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⮚"/>
            </a:pPr>
            <a:r>
              <a:rPr lang="en-US"/>
              <a:t>Hard to automate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⮚"/>
            </a:pPr>
            <a:r>
              <a:rPr lang="en-US"/>
              <a:t>Costly to change the transformations</a:t>
            </a:r>
            <a:endParaRPr/>
          </a:p>
          <a:p>
            <a:pPr marL="228600" lvl="1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sz="2400"/>
              <a:t>ELT</a:t>
            </a:r>
            <a:endParaRPr sz="24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⮚"/>
            </a:pPr>
            <a:r>
              <a:rPr lang="en-US"/>
              <a:t>Extract and load can be automated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oto Sans Symbols"/>
              <a:buChar char="⮚"/>
            </a:pPr>
            <a:r>
              <a:rPr lang="en-US"/>
              <a:t>Changing transformations can be simply done by changing SQL queries and re-running them against the normalized tables.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Twentieth Century"/>
              <a:buNone/>
            </a:pPr>
            <a:r>
              <a:rPr lang="en-US">
                <a:solidFill>
                  <a:srgbClr val="FFC000"/>
                </a:solidFill>
              </a:rPr>
              <a:t>ELT – EXTRACT AND LOAD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507" name="Google Shape;507;p21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1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/>
              <a:t>Crowdstrike uses snowflake Data warehouse. </a:t>
            </a:r>
            <a:endParaRPr/>
          </a:p>
          <a:p>
            <a:pPr marL="228600" lvl="0" indent="-214312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/>
              <a:t>DATA is pulled from disparate sources such as NETSUITE, SFDC, files</a:t>
            </a:r>
            <a:endParaRPr/>
          </a:p>
          <a:p>
            <a:pPr marL="228600" lvl="0" indent="-214312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/>
              <a:t>The data is loaded as is in the separate databases related to each data source.</a:t>
            </a:r>
            <a:endParaRPr/>
          </a:p>
          <a:p>
            <a:pPr marL="228600" lvl="0" indent="-214312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/>
              <a:t>The new databases are also in normalized forms.</a:t>
            </a:r>
            <a:endParaRPr/>
          </a:p>
          <a:p>
            <a:pPr marL="22860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endParaRPr/>
          </a:p>
          <a:p>
            <a:pPr marL="22860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Twentieth Century"/>
              <a:buNone/>
            </a:pPr>
            <a:r>
              <a:rPr lang="en-US">
                <a:solidFill>
                  <a:srgbClr val="FFC000"/>
                </a:solidFill>
              </a:rPr>
              <a:t>DATA TRANSFORMATION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513" name="Google Shape;513;p22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Data is fetched from the loaded database and transformation logic is applied to it.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Scripts and SQL is used for transformation logic.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The logic converts normalized tables into fact tables and dimension tables.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Fact tables consists of the aggregates that are measurements required to gain insights along with the foreign keys of dimension tables.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Dimension tables consists of contextual data that are related to the facts.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3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Twentieth Century"/>
              <a:buNone/>
            </a:pPr>
            <a:r>
              <a:rPr lang="en-US">
                <a:solidFill>
                  <a:srgbClr val="FFC000"/>
                </a:solidFill>
              </a:rPr>
              <a:t>DATA TRANSFORMATION - CONTINUED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519" name="Google Shape;519;p23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Transformation is applied and fact and dimension tables are stored in each departmentalized data mart.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DATA MARTS present in snowflake send their data to Data Lakes for further analytical purposes.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Matillion is also used for the purpose of ELT.</a:t>
            </a:r>
            <a:endParaRPr/>
          </a:p>
          <a:p>
            <a:pPr marL="22860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Twentieth Century"/>
              <a:buNone/>
            </a:pPr>
            <a:r>
              <a:rPr lang="en-US">
                <a:solidFill>
                  <a:srgbClr val="FFC000"/>
                </a:solidFill>
              </a:rPr>
              <a:t>REPORT GENERATION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525" name="Google Shape;525;p24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Reports and Dashboards are generated using Tableau and DOMO.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DATA Analysts and engineers designs different set of views that are utilized by visualization tools for report generation.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These reports may give valuable insights to the higher management about the questions that they asked.</a:t>
            </a:r>
            <a:endParaRPr/>
          </a:p>
          <a:p>
            <a:pPr marL="22860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Twentieth Century"/>
              <a:buNone/>
            </a:pPr>
            <a:r>
              <a:rPr lang="en-US">
                <a:solidFill>
                  <a:srgbClr val="FFC000"/>
                </a:solidFill>
              </a:rPr>
              <a:t>….IN A NUT SHELL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531" name="Google Shape;531;p25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/>
              <a:t>Data is pulled by establishing connection with the disparate data sources.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/>
              <a:t>Data is mostly in structured form for which they use SQL widely across their project.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/>
              <a:t>The data may also come in unstructured forms like JSON files.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/>
              <a:t>It is then understood, analyzed, cleaned.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/>
              <a:t>Transformation logic is applied on it to give it a structural meaning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/>
              <a:t>Sometimes data is dissected into dimensions and fact tables. Different logic is applied to compute certain requirements.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/>
              <a:t>Finally, this data is used by a data visualization tool -DOMO to create reports , dashboards that are eventually presented to the stakeholders.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26"/>
          <p:cNvGrpSpPr/>
          <p:nvPr/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>
          <p:nvSpPr>
            <p:cNvPr id="538" name="Google Shape;538;p26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539" name="Google Shape;539;p26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>
              <a:off x="0" y="-1"/>
              <a:ext cx="12192003" cy="6858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0" name="Google Shape;540;p26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41" name="Google Shape;541;p26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6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547" name="Google Shape;547;p26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548" name="Google Shape;548;p26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550" name="Google Shape;550;p26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551" name="Google Shape;551;p26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554" name="Google Shape;554;p26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556" name="Google Shape;556;p26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559" name="Google Shape;559;p26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562" name="Google Shape;562;p26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6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564" name="Google Shape;564;p26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566" name="Google Shape;566;p26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568" name="Google Shape;568;p26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572" name="Google Shape;572;p26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573" name="Google Shape;573;p26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575" name="Google Shape;575;p26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576" name="Google Shape;576;p26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578" name="Google Shape;578;p26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580" name="Google Shape;580;p26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6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583" name="Google Shape;583;p26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6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585" name="Google Shape;585;p26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6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6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588" name="Google Shape;588;p26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589" name="Google Shape;589;p26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6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6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592" name="Google Shape;592;p26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6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594" name="Google Shape;594;p26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" name="Google Shape;595;p26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			</a:t>
            </a:r>
            <a:r>
              <a:rPr lang="en-US" sz="5400">
                <a:solidFill>
                  <a:srgbClr val="FFC000"/>
                </a:solidFill>
              </a:rPr>
              <a:t>KEY LEARNINGS</a:t>
            </a:r>
            <a:r>
              <a:rPr lang="en-US">
                <a:solidFill>
                  <a:srgbClr val="FFC000"/>
                </a:solidFill>
              </a:rPr>
              <a:t>	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596" name="Google Shape;596;p26"/>
          <p:cNvSpPr txBox="1">
            <a:spLocks noGrp="1"/>
          </p:cNvSpPr>
          <p:nvPr>
            <p:ph type="body" idx="1"/>
          </p:nvPr>
        </p:nvSpPr>
        <p:spPr>
          <a:xfrm>
            <a:off x="-1004552" y="2249487"/>
            <a:ext cx="12051963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0" lvl="7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 sz="2000"/>
              <a:t>Mostly standard procedure is followed across the industry.</a:t>
            </a:r>
            <a:endParaRPr/>
          </a:p>
          <a:p>
            <a:pPr marL="34290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 sz="2000"/>
              <a:t>Knowing  concepts is important.</a:t>
            </a:r>
            <a:endParaRPr/>
          </a:p>
          <a:p>
            <a:pPr marL="34290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 sz="2000"/>
              <a:t>Learning one tool of each type will help with learning the new ones easily as tools are similar.</a:t>
            </a:r>
            <a:endParaRPr/>
          </a:p>
          <a:p>
            <a:pPr marL="34290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 sz="2000"/>
              <a:t>Getting familiarized with cloud based interface is very important as the industry is running on cloud.</a:t>
            </a:r>
            <a:endParaRPr/>
          </a:p>
          <a:p>
            <a:pPr marL="34290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 sz="2000"/>
              <a:t>Our course topics are very relevant with the industry processes and standards.</a:t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D7DED-C8DF-417E-B048-80A6B319F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23D22-4929-40C2-9F7B-9E974C2E1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751528"/>
            <a:ext cx="9905999" cy="4765182"/>
          </a:xfrm>
        </p:spPr>
        <p:txBody>
          <a:bodyPr>
            <a:normAutofit/>
          </a:bodyPr>
          <a:lstStyle/>
          <a:p>
            <a:r>
              <a:rPr lang="en-US" dirty="0"/>
              <a:t>• Threat Graph | Falcon Platform | CrowdStrike. crowdstrike.com. (2022). Retrieved 25 April 2022, from https://www.crowdstrike.com/falcon-platform/threat-graph/. </a:t>
            </a:r>
          </a:p>
          <a:p>
            <a:r>
              <a:rPr lang="en-US" dirty="0"/>
              <a:t>Threat Graph | Data Sheet | CrowdStrike. crowdstrike.com. (2022). </a:t>
            </a:r>
            <a:r>
              <a:rPr lang="en-US"/>
              <a:t>Retrieved 25 April 2022, from https://www.crowdstrike.com/resources/data-sheets/threat-graph/. </a:t>
            </a:r>
          </a:p>
          <a:p>
            <a:r>
              <a:rPr lang="en-US"/>
              <a:t>• </a:t>
            </a:r>
            <a:r>
              <a:rPr lang="en-US" dirty="0"/>
              <a:t>Crowdstrike.com. (2022). Retrieved 25 April 2022, from https://www.crowdstrike.com/wpcontent/uploads/2020/03/threat-graph.pdf</a:t>
            </a:r>
          </a:p>
        </p:txBody>
      </p:sp>
    </p:spTree>
    <p:extLst>
      <p:ext uri="{BB962C8B-B14F-4D97-AF65-F5344CB8AC3E}">
        <p14:creationId xmlns:p14="http://schemas.microsoft.com/office/powerpoint/2010/main" val="1089278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Twentieth Century"/>
              <a:buNone/>
            </a:pPr>
            <a:r>
              <a:rPr lang="en-US">
                <a:solidFill>
                  <a:srgbClr val="FFC000"/>
                </a:solidFill>
              </a:rPr>
              <a:t>CROWDSTRIKE - INTRODUCTION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35" name="Google Shape;335;p3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 b="1"/>
              <a:t>It’s a Cyber Security technology company specializes in 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Pct val="125000"/>
              <a:buChar char="•"/>
            </a:pPr>
            <a:r>
              <a:rPr lang="en-US" b="1">
                <a:solidFill>
                  <a:srgbClr val="FFC000"/>
                </a:solidFill>
              </a:rPr>
              <a:t>endpoint security, 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Pct val="125000"/>
              <a:buChar char="•"/>
            </a:pPr>
            <a:r>
              <a:rPr lang="en-US" b="1">
                <a:solidFill>
                  <a:srgbClr val="FFC000"/>
                </a:solidFill>
              </a:rPr>
              <a:t>threat intelligence and 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Pct val="125000"/>
              <a:buChar char="•"/>
            </a:pPr>
            <a:r>
              <a:rPr lang="en-US" b="1">
                <a:solidFill>
                  <a:srgbClr val="FFC000"/>
                </a:solidFill>
              </a:rPr>
              <a:t>cyber attack </a:t>
            </a:r>
            <a:r>
              <a:rPr lang="en-US" sz="2100" b="1">
                <a:solidFill>
                  <a:srgbClr val="FFC000"/>
                </a:solidFill>
              </a:rPr>
              <a:t>responses</a:t>
            </a:r>
            <a:endParaRPr b="1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 b="1"/>
              <a:t> Falcon product of CrowdStrike,</a:t>
            </a:r>
            <a:endParaRPr/>
          </a:p>
          <a:p>
            <a:pPr marL="685800" lvl="1" indent="-22863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Pct val="125000"/>
              <a:buChar char="•"/>
            </a:pPr>
            <a:r>
              <a:rPr lang="en-US" sz="2100" b="1">
                <a:solidFill>
                  <a:srgbClr val="FFC000"/>
                </a:solidFill>
              </a:rPr>
              <a:t>fully Software-as-a-Servive (SaaS) based endpoint(URL) protection solution.</a:t>
            </a:r>
            <a:endParaRPr/>
          </a:p>
          <a:p>
            <a:pPr marL="685800" lvl="1" indent="-22863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Pct val="125000"/>
              <a:buChar char="•"/>
            </a:pPr>
            <a:r>
              <a:rPr lang="en-US" sz="2100" b="1">
                <a:solidFill>
                  <a:srgbClr val="FFC000"/>
                </a:solidFill>
              </a:rPr>
              <a:t>Cloud-based technology</a:t>
            </a:r>
            <a:endParaRPr/>
          </a:p>
          <a:p>
            <a:pPr marL="1143000" lvl="2" indent="-22863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Pct val="125000"/>
              <a:buChar char="•"/>
            </a:pPr>
            <a:r>
              <a:rPr lang="en-US" sz="2100" b="1">
                <a:solidFill>
                  <a:srgbClr val="FFC000"/>
                </a:solidFill>
              </a:rPr>
              <a:t>Requires no on-prem hardware</a:t>
            </a:r>
            <a:endParaRPr/>
          </a:p>
          <a:p>
            <a:pPr marL="1143000" lvl="2" indent="-22863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Pct val="125000"/>
              <a:buChar char="•"/>
            </a:pPr>
            <a:r>
              <a:rPr lang="en-US" sz="2100" b="1">
                <a:solidFill>
                  <a:srgbClr val="FFC000"/>
                </a:solidFill>
              </a:rPr>
              <a:t>Rapid Deployments</a:t>
            </a:r>
            <a:endParaRPr sz="2100" b="1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Twentieth Century"/>
              <a:buNone/>
            </a:pPr>
            <a:r>
              <a:rPr lang="en-US">
                <a:solidFill>
                  <a:srgbClr val="FFC000"/>
                </a:solidFill>
              </a:rPr>
              <a:t>DATABASE IN ACTION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41" name="Google Shape;341;p4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Char char="•"/>
            </a:pPr>
            <a:r>
              <a:rPr lang="en-US" sz="2800"/>
              <a:t>CrowdStrike </a:t>
            </a:r>
            <a:r>
              <a:rPr lang="en-US" sz="2800">
                <a:solidFill>
                  <a:srgbClr val="FFC000"/>
                </a:solidFill>
              </a:rPr>
              <a:t>use database technologies</a:t>
            </a:r>
            <a:r>
              <a:rPr lang="en-US" sz="2800"/>
              <a:t> primarily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endParaRPr sz="28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Char char="⮚"/>
            </a:pPr>
            <a:r>
              <a:rPr lang="en-US" sz="2400"/>
              <a:t>for storage, management, access and analysis of </a:t>
            </a:r>
            <a:r>
              <a:rPr lang="en-US" sz="2800">
                <a:solidFill>
                  <a:srgbClr val="FFC000"/>
                </a:solidFill>
              </a:rPr>
              <a:t>their cyber security product offerings</a:t>
            </a:r>
            <a:r>
              <a:rPr lang="en-US" sz="2400"/>
              <a:t>.</a:t>
            </a:r>
            <a:endParaRPr sz="24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Char char="⮚"/>
            </a:pPr>
            <a:r>
              <a:rPr lang="en-US" sz="2400"/>
              <a:t>for storage, management, access and analysis of </a:t>
            </a:r>
            <a:r>
              <a:rPr lang="en-US" sz="2800">
                <a:solidFill>
                  <a:srgbClr val="FFC000"/>
                </a:solidFill>
              </a:rPr>
              <a:t>their in-house departmental data that helps run the organization</a:t>
            </a:r>
            <a:r>
              <a:rPr lang="en-US" sz="2400"/>
              <a:t>. 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"/>
          <p:cNvSpPr txBox="1">
            <a:spLocks noGrp="1"/>
          </p:cNvSpPr>
          <p:nvPr>
            <p:ph type="body" idx="1"/>
          </p:nvPr>
        </p:nvSpPr>
        <p:spPr>
          <a:xfrm>
            <a:off x="1141412" y="1970468"/>
            <a:ext cx="9905999" cy="418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000"/>
              <a:buChar char="•"/>
            </a:pPr>
            <a:r>
              <a:rPr lang="en-US">
                <a:solidFill>
                  <a:srgbClr val="FFC000"/>
                </a:solidFill>
              </a:rPr>
              <a:t>Falcon uses </a:t>
            </a:r>
            <a:r>
              <a:rPr lang="en-US" b="1">
                <a:solidFill>
                  <a:srgbClr val="FFC000"/>
                </a:solidFill>
              </a:rPr>
              <a:t>Threat Graph</a:t>
            </a:r>
            <a:r>
              <a:rPr lang="en-US"/>
              <a:t> that is the brain behind it.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3000"/>
              <a:buChar char="•"/>
            </a:pPr>
            <a:r>
              <a:rPr lang="en-US">
                <a:solidFill>
                  <a:srgbClr val="FFC000"/>
                </a:solidFill>
              </a:rPr>
              <a:t>THREAT GRAPH</a:t>
            </a:r>
            <a:r>
              <a:rPr lang="en-US"/>
              <a:t> :  is a graph database that is used for behavioral analytics, machine learning and artificial intelligence, proactive threat hunting  to provide security against unprecedented threats. 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3000"/>
              <a:buChar char="•"/>
            </a:pPr>
            <a:r>
              <a:rPr lang="en-US">
                <a:solidFill>
                  <a:srgbClr val="FFC000"/>
                </a:solidFill>
              </a:rPr>
              <a:t>THREAT GRAPH</a:t>
            </a:r>
            <a:r>
              <a:rPr lang="en-US"/>
              <a:t>: captures correlations of trillions of security events per day.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Raw data is meaningless, threat graph is an ideal representation to </a:t>
            </a:r>
            <a:r>
              <a:rPr lang="en-US">
                <a:solidFill>
                  <a:srgbClr val="98D6EB"/>
                </a:solidFill>
              </a:rPr>
              <a:t>capture relationships between data points</a:t>
            </a:r>
            <a:r>
              <a:rPr lang="en-US"/>
              <a:t>, as well as external sources such as threat intelligence.</a:t>
            </a:r>
            <a:endParaRPr/>
          </a:p>
          <a:p>
            <a:pPr marL="22860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/>
          </a:p>
        </p:txBody>
      </p:sp>
      <p:sp>
        <p:nvSpPr>
          <p:cNvPr id="347" name="Google Shape;347;p5"/>
          <p:cNvSpPr txBox="1">
            <a:spLocks noGrp="1"/>
          </p:cNvSpPr>
          <p:nvPr>
            <p:ph type="title"/>
          </p:nvPr>
        </p:nvSpPr>
        <p:spPr>
          <a:xfrm>
            <a:off x="922472" y="49189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PRODUCT - FALCON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"/>
          <p:cNvSpPr txBox="1">
            <a:spLocks noGrp="1"/>
          </p:cNvSpPr>
          <p:nvPr>
            <p:ph type="body" idx="1"/>
          </p:nvPr>
        </p:nvSpPr>
        <p:spPr>
          <a:xfrm>
            <a:off x="1141412" y="953037"/>
            <a:ext cx="9905999" cy="4838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sz="2400"/>
              <a:t>Till date CrowdStrike has collected, analyzed and stored more than </a:t>
            </a:r>
            <a:r>
              <a:rPr lang="en-US" sz="2400">
                <a:solidFill>
                  <a:srgbClr val="92D050"/>
                </a:solidFill>
              </a:rPr>
              <a:t>15 petabytes of data</a:t>
            </a:r>
            <a:r>
              <a:rPr lang="en-US" sz="2400"/>
              <a:t>, generated through hundreds of billions of security events coming from millions of endpoints across the globe and indexes them for quick access.</a:t>
            </a:r>
            <a:endParaRPr/>
          </a:p>
          <a:p>
            <a:pPr marL="45720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sz="2400"/>
              <a:t>It currently manages around </a:t>
            </a:r>
            <a:r>
              <a:rPr lang="en-US" sz="2400">
                <a:solidFill>
                  <a:srgbClr val="92D050"/>
                </a:solidFill>
              </a:rPr>
              <a:t>2 trillion vertices</a:t>
            </a:r>
            <a:r>
              <a:rPr lang="en-US" sz="2400"/>
              <a:t>.</a:t>
            </a:r>
            <a:endParaRPr/>
          </a:p>
          <a:p>
            <a:pPr marL="45720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sz="2400"/>
              <a:t>It has been instrumental in finding security breaches in some high profile cases as it helps with cyber security intelligence for US government.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A326B"/>
              </a:buClr>
              <a:buSzPts val="3600"/>
              <a:buFont typeface="Twentieth Century"/>
              <a:buNone/>
            </a:pPr>
            <a:r>
              <a:rPr lang="en-US">
                <a:solidFill>
                  <a:srgbClr val="EA326B"/>
                </a:solidFill>
              </a:rPr>
              <a:t>MOTIVATION TO BUILT THREAT GRAPH</a:t>
            </a:r>
            <a:endParaRPr>
              <a:solidFill>
                <a:srgbClr val="EA326B"/>
              </a:solidFill>
            </a:endParaRPr>
          </a:p>
        </p:txBody>
      </p:sp>
      <p:sp>
        <p:nvSpPr>
          <p:cNvPr id="358" name="Google Shape;358;p7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0B28E"/>
              </a:buClr>
              <a:buSzPts val="3000"/>
              <a:buChar char="•"/>
            </a:pPr>
            <a:r>
              <a:rPr lang="en-US">
                <a:solidFill>
                  <a:srgbClr val="F0B28E"/>
                </a:solidFill>
              </a:rPr>
              <a:t>Enormous volume</a:t>
            </a:r>
            <a:r>
              <a:rPr lang="en-US"/>
              <a:t> of data.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No defined predictable patterns, </a:t>
            </a:r>
            <a:r>
              <a:rPr lang="en-US">
                <a:solidFill>
                  <a:srgbClr val="F0B28E"/>
                </a:solidFill>
              </a:rPr>
              <a:t>unpredictable write</a:t>
            </a:r>
            <a:r>
              <a:rPr lang="en-US"/>
              <a:t> rates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System needed to anticipate and absorb </a:t>
            </a:r>
            <a:r>
              <a:rPr lang="en-US">
                <a:solidFill>
                  <a:srgbClr val="F0B28E"/>
                </a:solidFill>
              </a:rPr>
              <a:t>unexpected burst of traffic</a:t>
            </a:r>
            <a:r>
              <a:rPr lang="en-US"/>
              <a:t> in a very short time.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Need to work with </a:t>
            </a:r>
            <a:r>
              <a:rPr lang="en-US">
                <a:solidFill>
                  <a:srgbClr val="F0B28E"/>
                </a:solidFill>
              </a:rPr>
              <a:t>tremendous speed, flexibility and agility</a:t>
            </a:r>
            <a:endParaRPr/>
          </a:p>
          <a:p>
            <a:pPr marL="22860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8"/>
          <p:cNvSpPr txBox="1">
            <a:spLocks noGrp="1"/>
          </p:cNvSpPr>
          <p:nvPr>
            <p:ph type="body" idx="1"/>
          </p:nvPr>
        </p:nvSpPr>
        <p:spPr>
          <a:xfrm>
            <a:off x="1244443" y="1738648"/>
            <a:ext cx="9905999" cy="459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6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endParaRPr sz="2800">
              <a:solidFill>
                <a:srgbClr val="FFC000"/>
              </a:solidFill>
            </a:endParaRPr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Char char="•"/>
            </a:pPr>
            <a:r>
              <a:rPr lang="en-US" sz="2800"/>
              <a:t>Extreme </a:t>
            </a:r>
            <a:r>
              <a:rPr lang="en-US" sz="2800">
                <a:solidFill>
                  <a:srgbClr val="FFC000"/>
                </a:solidFill>
              </a:rPr>
              <a:t>trade-off between complexity and scale</a:t>
            </a:r>
            <a:r>
              <a:rPr lang="en-US" sz="2800"/>
              <a:t>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Char char="•"/>
            </a:pPr>
            <a:r>
              <a:rPr lang="en-US" sz="2800"/>
              <a:t>System should manage </a:t>
            </a:r>
            <a:r>
              <a:rPr lang="en-US" sz="2800">
                <a:solidFill>
                  <a:srgbClr val="FFC000"/>
                </a:solidFill>
              </a:rPr>
              <a:t>hundreds of billions of events</a:t>
            </a:r>
            <a:r>
              <a:rPr lang="en-US" sz="2800"/>
              <a:t> per day.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Char char="•"/>
            </a:pPr>
            <a:r>
              <a:rPr lang="en-US" sz="2800"/>
              <a:t>To build a </a:t>
            </a:r>
            <a:r>
              <a:rPr lang="en-US" sz="2800">
                <a:solidFill>
                  <a:srgbClr val="FFC000"/>
                </a:solidFill>
              </a:rPr>
              <a:t>strong and versatile platform</a:t>
            </a:r>
            <a:r>
              <a:rPr lang="en-US" sz="2800"/>
              <a:t>, a simple schema design is needed that can </a:t>
            </a:r>
            <a:r>
              <a:rPr lang="en-US" sz="2800">
                <a:solidFill>
                  <a:srgbClr val="FFC000"/>
                </a:solidFill>
              </a:rPr>
              <a:t>scale endlessly</a:t>
            </a:r>
            <a:r>
              <a:rPr lang="en-US" sz="2800"/>
              <a:t>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Char char="•"/>
            </a:pPr>
            <a:r>
              <a:rPr lang="en-US" sz="2800"/>
              <a:t>Represent </a:t>
            </a:r>
            <a:r>
              <a:rPr lang="en-US" sz="2800">
                <a:solidFill>
                  <a:srgbClr val="FFC000"/>
                </a:solidFill>
              </a:rPr>
              <a:t>GRAPH using ADJACENCY LIST</a:t>
            </a:r>
            <a:endParaRPr/>
          </a:p>
          <a:p>
            <a:pPr marL="22860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/>
          </a:p>
          <a:p>
            <a:pPr marL="22860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/>
          </a:p>
          <a:p>
            <a:pPr marL="22860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/>
          </a:p>
        </p:txBody>
      </p:sp>
      <p:sp>
        <p:nvSpPr>
          <p:cNvPr id="364" name="Google Shape;364;p8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Twentieth Century"/>
              <a:buNone/>
            </a:pPr>
            <a:r>
              <a:rPr lang="en-US">
                <a:solidFill>
                  <a:srgbClr val="FFC000"/>
                </a:solidFill>
              </a:rPr>
              <a:t>DESIGN OF THREAT GRAPH DB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9"/>
          <p:cNvSpPr txBox="1">
            <a:spLocks noGrp="1"/>
          </p:cNvSpPr>
          <p:nvPr>
            <p:ph type="body" idx="1"/>
          </p:nvPr>
        </p:nvSpPr>
        <p:spPr>
          <a:xfrm>
            <a:off x="1020643" y="2266682"/>
            <a:ext cx="9905999" cy="324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400">
              <a:solidFill>
                <a:srgbClr val="00B0F0"/>
              </a:solidFill>
            </a:endParaRPr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Char char="⮚"/>
            </a:pPr>
            <a:r>
              <a:rPr lang="en-US" sz="2400"/>
              <a:t>THREAT GRAPH works on “</a:t>
            </a:r>
            <a:r>
              <a:rPr lang="en-US" sz="2400">
                <a:solidFill>
                  <a:srgbClr val="00B0F0"/>
                </a:solidFill>
              </a:rPr>
              <a:t>append only”</a:t>
            </a:r>
            <a:r>
              <a:rPr lang="en-US" sz="2400"/>
              <a:t> mode.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Char char="⮚"/>
            </a:pPr>
            <a:r>
              <a:rPr lang="en-US" sz="2400"/>
              <a:t>No records are updated. Only appended.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3000"/>
              <a:buFont typeface="Noto Sans Symbols"/>
              <a:buChar char="⮚"/>
            </a:pPr>
            <a:r>
              <a:rPr lang="en-US" sz="2400">
                <a:solidFill>
                  <a:srgbClr val="00B0F0"/>
                </a:solidFill>
              </a:rPr>
              <a:t>Reduced</a:t>
            </a:r>
            <a:r>
              <a:rPr lang="en-US" sz="2400"/>
              <a:t> database overall </a:t>
            </a:r>
            <a:r>
              <a:rPr lang="en-US" sz="2400">
                <a:solidFill>
                  <a:srgbClr val="00B0F0"/>
                </a:solidFill>
              </a:rPr>
              <a:t>latency and Increased throughput</a:t>
            </a:r>
            <a:r>
              <a:rPr lang="en-US" sz="2400"/>
              <a:t>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3000"/>
              <a:buFont typeface="Noto Sans Symbols"/>
              <a:buChar char="⮚"/>
            </a:pPr>
            <a:r>
              <a:rPr lang="en-US" sz="2400">
                <a:solidFill>
                  <a:srgbClr val="00B0F0"/>
                </a:solidFill>
              </a:rPr>
              <a:t>Minimize read cost using necessary “dials” </a:t>
            </a:r>
            <a:r>
              <a:rPr lang="en-US" sz="2400"/>
              <a:t>providing edge to collection and storage in write intensive database. </a:t>
            </a:r>
            <a:endParaRPr/>
          </a:p>
        </p:txBody>
      </p:sp>
      <p:sp>
        <p:nvSpPr>
          <p:cNvPr id="370" name="Google Shape;370;p9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Twentieth Century"/>
              <a:buNone/>
            </a:pPr>
            <a:r>
              <a:rPr lang="en-US">
                <a:solidFill>
                  <a:srgbClr val="00B0F0"/>
                </a:solidFill>
              </a:rPr>
              <a:t>THREAT GRAPH DESIGN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1516</Words>
  <Application>Microsoft Office PowerPoint</Application>
  <PresentationFormat>Widescreen</PresentationFormat>
  <Paragraphs>196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Noto Sans Symbols</vt:lpstr>
      <vt:lpstr>Twentieth Century</vt:lpstr>
      <vt:lpstr>Circuit</vt:lpstr>
      <vt:lpstr>Circuit</vt:lpstr>
      <vt:lpstr>CROWDSTRIKE</vt:lpstr>
      <vt:lpstr>  DATA 225 GROUP-6 </vt:lpstr>
      <vt:lpstr>CROWDSTRIKE - INTRODUCTION</vt:lpstr>
      <vt:lpstr>DATABASE IN ACTION</vt:lpstr>
      <vt:lpstr>PRODUCT - FALCON </vt:lpstr>
      <vt:lpstr>PowerPoint Presentation</vt:lpstr>
      <vt:lpstr>MOTIVATION TO BUILT THREAT GRAPH</vt:lpstr>
      <vt:lpstr>DESIGN OF THREAT GRAPH DB</vt:lpstr>
      <vt:lpstr>THREAT GRAPH DESIGN</vt:lpstr>
      <vt:lpstr>THREAT GRAPH ADJACENCY LIST  A SINGLE TABLE TO REPRESENT BOTH VERTICES AND EDGES</vt:lpstr>
      <vt:lpstr>THREAT GRAPH DESIGN</vt:lpstr>
      <vt:lpstr>PowerPoint Presentation</vt:lpstr>
      <vt:lpstr>PowerPoint Presentation</vt:lpstr>
      <vt:lpstr>PowerPoint Presentation</vt:lpstr>
      <vt:lpstr>KEY LEARNING FROM THREAT GRAPH</vt:lpstr>
      <vt:lpstr>IN-HOUSE DATA ANALYTICS</vt:lpstr>
      <vt:lpstr>BACKEND PROCESS</vt:lpstr>
      <vt:lpstr>DATA PIPELINES</vt:lpstr>
      <vt:lpstr>DATA PIPELINE – EXTRACT LOAD TRANSFORM</vt:lpstr>
      <vt:lpstr>CROWDSTRIKE USES ELT INSTEAD OF ETL</vt:lpstr>
      <vt:lpstr>ELT – EXTRACT AND LOAD</vt:lpstr>
      <vt:lpstr>DATA TRANSFORMATION</vt:lpstr>
      <vt:lpstr>DATA TRANSFORMATION - CONTINUED</vt:lpstr>
      <vt:lpstr>REPORT GENERATION</vt:lpstr>
      <vt:lpstr>….IN A NUT SHELL</vt:lpstr>
      <vt:lpstr>   KEY LEARNINGS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CROWDSTRIKE</dc:title>
  <dc:creator>bhati</dc:creator>
  <cp:lastModifiedBy>Vidushi</cp:lastModifiedBy>
  <cp:revision>6</cp:revision>
  <dcterms:created xsi:type="dcterms:W3CDTF">2022-04-21T02:48:32Z</dcterms:created>
  <dcterms:modified xsi:type="dcterms:W3CDTF">2022-05-07T00:40:22Z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